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6"/>
  </p:notesMasterIdLst>
  <p:handoutMasterIdLst>
    <p:handoutMasterId r:id="rId17"/>
  </p:handoutMasterIdLst>
  <p:sldIdLst>
    <p:sldId id="533" r:id="rId5"/>
    <p:sldId id="532" r:id="rId6"/>
    <p:sldId id="534" r:id="rId7"/>
    <p:sldId id="535" r:id="rId8"/>
    <p:sldId id="536" r:id="rId9"/>
    <p:sldId id="537" r:id="rId10"/>
    <p:sldId id="538" r:id="rId11"/>
    <p:sldId id="539" r:id="rId12"/>
    <p:sldId id="540" r:id="rId13"/>
    <p:sldId id="541" r:id="rId14"/>
    <p:sldId id="542" r:id="rId15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940"/>
    <a:srgbClr val="C39C2F"/>
    <a:srgbClr val="C59C27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85" autoAdjust="0"/>
    <p:restoredTop sz="95739" autoAdjust="0"/>
  </p:normalViewPr>
  <p:slideViewPr>
    <p:cSldViewPr snapToGrid="0" showGuides="1">
      <p:cViewPr varScale="1">
        <p:scale>
          <a:sx n="116" d="100"/>
          <a:sy n="116" d="100"/>
        </p:scale>
        <p:origin x="224" y="384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9/16/21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5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" y="1848659"/>
            <a:ext cx="21084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9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32A180-7341-4E28-8C2B-73F9AB53D13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" y="1848659"/>
            <a:ext cx="2108499" cy="914400"/>
          </a:xfrm>
          <a:prstGeom prst="rect">
            <a:avLst/>
          </a:prstGeom>
        </p:spPr>
      </p:pic>
      <p:pic>
        <p:nvPicPr>
          <p:cNvPr id="13" name="Picture 2" descr="https://licensebuttons.net/l/by/4.0/88x31.png">
            <a:extLst>
              <a:ext uri="{FF2B5EF4-FFF2-40B4-BE49-F238E27FC236}">
                <a16:creationId xmlns:a16="http://schemas.microsoft.com/office/drawing/2014/main" id="{FAFD7D99-41CA-4FD0-9396-9C5659F22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69" y="5841262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22D1C-99FF-490C-8690-D8081D33C0AF}"/>
              </a:ext>
            </a:extLst>
          </p:cNvPr>
          <p:cNvSpPr txBox="1"/>
          <p:nvPr userDrawn="1"/>
        </p:nvSpPr>
        <p:spPr>
          <a:xfrm>
            <a:off x="1810964" y="5776533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See slide 2 for license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54CDC7-44CF-4751-9869-0265C8E0184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1" y="3189686"/>
            <a:ext cx="2109916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5919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4943B8-0F89-4A94-B130-A128F45E57C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50" y="6114121"/>
            <a:ext cx="1560289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1" r:id="rId2"/>
    <p:sldLayoutId id="2147483937" r:id="rId3"/>
    <p:sldLayoutId id="2147483939" r:id="rId4"/>
    <p:sldLayoutId id="2147483950" r:id="rId5"/>
    <p:sldLayoutId id="2147483940" r:id="rId6"/>
    <p:sldLayoutId id="2147483941" r:id="rId7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1176-F221-D443-9772-224FB4035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Extra: Demo for Heat Equation Example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7C80C-6296-CF41-8C8E-E1051B5EE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07" y="1150506"/>
            <a:ext cx="11369809" cy="4047778"/>
          </a:xfrm>
        </p:spPr>
        <p:txBody>
          <a:bodyPr/>
          <a:lstStyle/>
          <a:p>
            <a:r>
              <a:rPr lang="en-US" dirty="0"/>
              <a:t>Fork repository (once)</a:t>
            </a:r>
          </a:p>
          <a:p>
            <a:r>
              <a:rPr lang="en-US" dirty="0"/>
              <a:t>Clone the fork (once)</a:t>
            </a:r>
          </a:p>
          <a:p>
            <a:r>
              <a:rPr lang="en-US" dirty="0"/>
              <a:t>Create and checkout branch</a:t>
            </a:r>
          </a:p>
          <a:p>
            <a:pPr lvl="1"/>
            <a:r>
              <a:rPr lang="en-US" dirty="0"/>
              <a:t>Base branch on current development or other appropriate version for each feature</a:t>
            </a:r>
          </a:p>
          <a:p>
            <a:r>
              <a:rPr lang="en-US" dirty="0"/>
              <a:t>Modify and commit code</a:t>
            </a:r>
          </a:p>
          <a:p>
            <a:r>
              <a:rPr lang="en-US" dirty="0"/>
              <a:t>Push change to fork</a:t>
            </a:r>
          </a:p>
          <a:p>
            <a:r>
              <a:rPr lang="en-US" dirty="0"/>
              <a:t>Issue pull request to upstream repository</a:t>
            </a:r>
          </a:p>
          <a:p>
            <a:r>
              <a:rPr lang="en-US" dirty="0"/>
              <a:t>Review pull request</a:t>
            </a:r>
          </a:p>
          <a:p>
            <a:r>
              <a:rPr lang="en-US" dirty="0"/>
              <a:t>CI testing (covered in upcoming module)</a:t>
            </a:r>
          </a:p>
        </p:txBody>
      </p:sp>
    </p:spTree>
    <p:extLst>
      <p:ext uri="{BB962C8B-B14F-4D97-AF65-F5344CB8AC3E}">
        <p14:creationId xmlns:p14="http://schemas.microsoft.com/office/powerpoint/2010/main" val="193989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259A-3DE1-7443-842F-6DEF82C8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BFB0-00C1-7B4A-A2FE-0024DB267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84B8D-C5F9-3540-B4AE-7085E1564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937932"/>
            <a:ext cx="11823064" cy="5174363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0AFDE61-8F32-1A41-B533-FF3F203A67BE}"/>
              </a:ext>
            </a:extLst>
          </p:cNvPr>
          <p:cNvSpPr/>
          <p:nvPr/>
        </p:nvSpPr>
        <p:spPr>
          <a:xfrm>
            <a:off x="8196148" y="3635298"/>
            <a:ext cx="1059366" cy="1550019"/>
          </a:xfrm>
          <a:prstGeom prst="fram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39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CDA1-A855-FD45-B539-F177CC05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Testing for PR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D8B42-1FEA-1B4F-9122-995C9F19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2" y="1212618"/>
            <a:ext cx="8168825" cy="4048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1D6CF-BD94-824D-9019-478BF22D7F65}"/>
              </a:ext>
            </a:extLst>
          </p:cNvPr>
          <p:cNvSpPr txBox="1"/>
          <p:nvPr/>
        </p:nvSpPr>
        <p:spPr>
          <a:xfrm>
            <a:off x="579863" y="5564925"/>
            <a:ext cx="8039554" cy="433965"/>
          </a:xfrm>
          <a:prstGeom prst="rect">
            <a:avLst/>
          </a:prstGeom>
          <a:noFill/>
        </p:spPr>
        <p:txBody>
          <a:bodyPr wrap="square" lIns="118872" tIns="91440" rIns="118872" bIns="91440" rtlCol="0" anchor="ctr" anchorCtr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This will be covered in the CI module</a:t>
            </a:r>
          </a:p>
        </p:txBody>
      </p:sp>
    </p:spTree>
    <p:extLst>
      <p:ext uri="{BB962C8B-B14F-4D97-AF65-F5344CB8AC3E}">
        <p14:creationId xmlns:p14="http://schemas.microsoft.com/office/powerpoint/2010/main" val="625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DB1D-E0CB-1B4F-BE76-A1E71132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 for the Heat Equation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1BBC1-0145-0A4D-8DD6-87B4704C8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</a:t>
            </a:r>
          </a:p>
          <a:p>
            <a:pPr lvl="1"/>
            <a:r>
              <a:rPr lang="en-US" dirty="0"/>
              <a:t>Work on feature branches in their forks</a:t>
            </a:r>
          </a:p>
          <a:p>
            <a:pPr lvl="2"/>
            <a:r>
              <a:rPr lang="en-US" dirty="0"/>
              <a:t>Using forks requires contributors to have only read-access to primary repository</a:t>
            </a:r>
          </a:p>
          <a:p>
            <a:pPr lvl="1"/>
            <a:r>
              <a:rPr lang="en-US" dirty="0"/>
              <a:t>Issue pull requests for changes</a:t>
            </a:r>
          </a:p>
          <a:p>
            <a:pPr lvl="2"/>
            <a:r>
              <a:rPr lang="en-US" dirty="0"/>
              <a:t>Natural opportunity to review and test all changes</a:t>
            </a:r>
          </a:p>
          <a:p>
            <a:pPr lvl="1"/>
            <a:endParaRPr lang="en-US" dirty="0"/>
          </a:p>
          <a:p>
            <a:r>
              <a:rPr lang="en-US" dirty="0"/>
              <a:t>Pull requests</a:t>
            </a:r>
          </a:p>
          <a:p>
            <a:pPr lvl="1"/>
            <a:r>
              <a:rPr lang="en-US" dirty="0"/>
              <a:t>Are reviewed by at least one developer (not the author)</a:t>
            </a:r>
          </a:p>
          <a:p>
            <a:pPr lvl="1"/>
            <a:r>
              <a:rPr lang="en-US" dirty="0"/>
              <a:t>Undergo CI testing prior to merging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5E33-15C0-8E4B-8E65-CFD21353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the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EEC09-B22A-534D-BA32-B59CC33CB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2" y="1301827"/>
            <a:ext cx="7643439" cy="4048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DE64-F62A-324A-AAEF-F4264D04D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868680"/>
            <a:ext cx="10908665" cy="5276298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59A3C0B9-4DDE-174E-BFCC-B245D87630E8}"/>
              </a:ext>
            </a:extLst>
          </p:cNvPr>
          <p:cNvSpPr/>
          <p:nvPr/>
        </p:nvSpPr>
        <p:spPr>
          <a:xfrm>
            <a:off x="10504449" y="1059366"/>
            <a:ext cx="892097" cy="713678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DF2F93B-B307-AC4F-9664-070D85387D00}"/>
              </a:ext>
            </a:extLst>
          </p:cNvPr>
          <p:cNvSpPr/>
          <p:nvPr/>
        </p:nvSpPr>
        <p:spPr>
          <a:xfrm>
            <a:off x="4137102" y="2341756"/>
            <a:ext cx="613318" cy="30108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7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B2D5-7A1F-A945-A44D-C3BE14B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Path to Clone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680778-B991-FF49-8F5C-D7EDFA23F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78" y="843507"/>
            <a:ext cx="9478776" cy="5086309"/>
          </a:xfr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0F74E143-FEF8-D941-8740-DDCC72B9D19D}"/>
              </a:ext>
            </a:extLst>
          </p:cNvPr>
          <p:cNvSpPr/>
          <p:nvPr/>
        </p:nvSpPr>
        <p:spPr>
          <a:xfrm>
            <a:off x="6746488" y="1728439"/>
            <a:ext cx="1037063" cy="804672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3041DCAE-8597-674A-B2CA-EDE103332D86}"/>
              </a:ext>
            </a:extLst>
          </p:cNvPr>
          <p:cNvSpPr/>
          <p:nvPr/>
        </p:nvSpPr>
        <p:spPr>
          <a:xfrm>
            <a:off x="4795024" y="2620537"/>
            <a:ext cx="847493" cy="30108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5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E64C-22BD-D949-AF87-3D624ED8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fork; Create and Checkout a New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874FD4-35BD-1546-9C90-EA5372AE3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2" y="1587500"/>
            <a:ext cx="7848600" cy="1841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E6180-4C7A-3C49-A233-854A9FBA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62" y="3956708"/>
            <a:ext cx="5943600" cy="7747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ED1B1F-1FEC-6540-A8A1-CF6BA5A82BE4}"/>
              </a:ext>
            </a:extLst>
          </p:cNvPr>
          <p:cNvSpPr/>
          <p:nvPr/>
        </p:nvSpPr>
        <p:spPr>
          <a:xfrm>
            <a:off x="4192859" y="1587500"/>
            <a:ext cx="5664819" cy="230149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17CE3C-FC9D-AE4A-87C2-E49614CED771}"/>
              </a:ext>
            </a:extLst>
          </p:cNvPr>
          <p:cNvSpPr/>
          <p:nvPr/>
        </p:nvSpPr>
        <p:spPr>
          <a:xfrm>
            <a:off x="5653668" y="4103649"/>
            <a:ext cx="2415594" cy="246101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7897-20DE-9549-B988-01A1F95D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and Commit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C512B-84DE-4144-A4E1-A7A287C64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325880"/>
            <a:ext cx="8978900" cy="2882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F73F80-E1A8-314D-B0BA-2C3865F31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559919"/>
            <a:ext cx="9715500" cy="8382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4D05F7-C352-0D44-AB1A-9BD08690609B}"/>
              </a:ext>
            </a:extLst>
          </p:cNvPr>
          <p:cNvSpPr/>
          <p:nvPr/>
        </p:nvSpPr>
        <p:spPr>
          <a:xfrm>
            <a:off x="3891777" y="4449337"/>
            <a:ext cx="3200400" cy="468351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9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C354-EE59-9549-B919-D03DA858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Change to Fork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55C42-63BD-7840-91D9-1FD6134EC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325880"/>
            <a:ext cx="8191500" cy="3962400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EAF109-DF53-4247-BABF-3E2F9512B8D6}"/>
              </a:ext>
            </a:extLst>
          </p:cNvPr>
          <p:cNvSpPr/>
          <p:nvPr/>
        </p:nvSpPr>
        <p:spPr>
          <a:xfrm>
            <a:off x="3836020" y="2364059"/>
            <a:ext cx="2419813" cy="234175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6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CB00-DA71-3E41-90DD-8406586F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Pull Request to Upstream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2B829-3CB6-9C43-A061-60C1E0AB5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03946"/>
            <a:ext cx="9458464" cy="5015080"/>
          </a:xfr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440E5E02-608E-0D45-BA18-B4B4D4DB38F8}"/>
              </a:ext>
            </a:extLst>
          </p:cNvPr>
          <p:cNvSpPr/>
          <p:nvPr/>
        </p:nvSpPr>
        <p:spPr>
          <a:xfrm>
            <a:off x="5452946" y="1717288"/>
            <a:ext cx="1594625" cy="557561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8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85CD-DEBF-8249-AE03-4ED67EEB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Pull Request to Upstream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EFD9E-1343-424E-96CC-04F2ADC94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14" y="876630"/>
            <a:ext cx="8129239" cy="515915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9379CA-D5B2-8849-8A19-3E4D4FCC2BE6}"/>
              </a:ext>
            </a:extLst>
          </p:cNvPr>
          <p:cNvCxnSpPr/>
          <p:nvPr/>
        </p:nvCxnSpPr>
        <p:spPr>
          <a:xfrm flipH="1">
            <a:off x="9545444" y="2520176"/>
            <a:ext cx="735980" cy="245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B49C1-488C-9747-86AC-C2F499BED159}"/>
              </a:ext>
            </a:extLst>
          </p:cNvPr>
          <p:cNvCxnSpPr/>
          <p:nvPr/>
        </p:nvCxnSpPr>
        <p:spPr>
          <a:xfrm flipH="1">
            <a:off x="9545444" y="2951872"/>
            <a:ext cx="735980" cy="245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AC2A8D-EDD4-134D-8260-288E5D23F3DB}"/>
              </a:ext>
            </a:extLst>
          </p:cNvPr>
          <p:cNvCxnSpPr/>
          <p:nvPr/>
        </p:nvCxnSpPr>
        <p:spPr>
          <a:xfrm flipH="1">
            <a:off x="9634653" y="3348569"/>
            <a:ext cx="735980" cy="2453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AEE7E9-C8E8-3949-A9A8-F0CCDA967028}"/>
              </a:ext>
            </a:extLst>
          </p:cNvPr>
          <p:cNvCxnSpPr>
            <a:cxnSpLocks/>
          </p:cNvCxnSpPr>
          <p:nvPr/>
        </p:nvCxnSpPr>
        <p:spPr>
          <a:xfrm>
            <a:off x="2286000" y="3074535"/>
            <a:ext cx="669073" cy="274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ame 11">
            <a:extLst>
              <a:ext uri="{FF2B5EF4-FFF2-40B4-BE49-F238E27FC236}">
                <a16:creationId xmlns:a16="http://schemas.microsoft.com/office/drawing/2014/main" id="{EA529C5B-E9EA-1E4B-A237-487616A53F44}"/>
              </a:ext>
            </a:extLst>
          </p:cNvPr>
          <p:cNvSpPr/>
          <p:nvPr/>
        </p:nvSpPr>
        <p:spPr>
          <a:xfrm>
            <a:off x="2509024" y="1951463"/>
            <a:ext cx="5765181" cy="691376"/>
          </a:xfrm>
          <a:prstGeom prst="fram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29E8998D-8D1D-1A41-939D-E60D4BCFF7A7}"/>
              </a:ext>
            </a:extLst>
          </p:cNvPr>
          <p:cNvSpPr/>
          <p:nvPr/>
        </p:nvSpPr>
        <p:spPr>
          <a:xfrm>
            <a:off x="6094412" y="4215161"/>
            <a:ext cx="1912164" cy="747132"/>
          </a:xfrm>
          <a:prstGeom prst="donu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9751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5122</TotalTime>
  <Words>175</Words>
  <Application>Microsoft Macintosh PowerPoint</Application>
  <PresentationFormat>Custom</PresentationFormat>
  <Paragraphs>33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Calibri</vt:lpstr>
      <vt:lpstr>Presentations (Wide Screen)</vt:lpstr>
      <vt:lpstr>Extra: Demo for Heat Equation Example Workflow</vt:lpstr>
      <vt:lpstr>Git Workflow for the Heat Equation Example</vt:lpstr>
      <vt:lpstr>Fork the Repository</vt:lpstr>
      <vt:lpstr>Find the Path to Clone</vt:lpstr>
      <vt:lpstr>Clone the fork; Create and Checkout a New Branch</vt:lpstr>
      <vt:lpstr>Modify and Commit Code</vt:lpstr>
      <vt:lpstr>Push Change to Fork</vt:lpstr>
      <vt:lpstr>Issue Pull Request to Upstream Repository</vt:lpstr>
      <vt:lpstr>Issue Pull Request to Upstream Repository</vt:lpstr>
      <vt:lpstr>Review Pull Request</vt:lpstr>
      <vt:lpstr>CI Testing for PR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Microsoft Office User</cp:lastModifiedBy>
  <cp:revision>244</cp:revision>
  <cp:lastPrinted>2017-11-02T18:35:01Z</cp:lastPrinted>
  <dcterms:created xsi:type="dcterms:W3CDTF">2018-11-06T17:28:56Z</dcterms:created>
  <dcterms:modified xsi:type="dcterms:W3CDTF">2021-09-16T16:55:56Z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